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41C54A47-11C9-4193-A2DD-B654C0D157E0}">
  <a:tblStyle styleId="{41C54A47-11C9-4193-A2DD-B654C0D157E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48376ac90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48376ac90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Click on the plant you want in your garden. Copy &amp; paste it into your imaginary garden above. Resize if you need.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48376ac9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848376ac9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on the plant you want in your garden. Copy &amp; paste it into your imaginary garden above. Resize if you need.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48376ac90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848376ac90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Click on the plant you want in your garden. Copy &amp; paste it into your imaginary garden above. Resize if you need.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848376ac90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848376ac90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Click on the plant you want in your garden. Copy &amp; paste it into your imaginary garden above. Resize if you need.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48376ac9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848376ac9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Click on the plant you want in your garden. Copy &amp; paste it into your imaginary garden above. Resize if you need.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848376ac90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848376ac90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Click on the plant you want in your garden. Copy &amp; paste it into your imaginary garden above. Resize if you need.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848376ac90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848376ac90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Click on the plant you want in your garden. Copy &amp; paste it into your imaginary garden above. Resize if you need.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48376ac90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48376ac90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48376ac90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848376ac90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848376ac90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848376ac90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48376ac90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48376ac90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736ba841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736ba841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48376ac90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848376ac90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48376ac90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848376ac90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736ba8411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736ba8411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24.png"/><Relationship Id="rId5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19.pn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png"/><Relationship Id="rId4" Type="http://schemas.openxmlformats.org/officeDocument/2006/relationships/image" Target="../media/image11.png"/><Relationship Id="rId5" Type="http://schemas.openxmlformats.org/officeDocument/2006/relationships/image" Target="../media/image5.png"/><Relationship Id="rId6" Type="http://schemas.openxmlformats.org/officeDocument/2006/relationships/image" Target="../media/image25.png"/><Relationship Id="rId7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Relationship Id="rId4" Type="http://schemas.openxmlformats.org/officeDocument/2006/relationships/image" Target="../media/image21.png"/><Relationship Id="rId5" Type="http://schemas.openxmlformats.org/officeDocument/2006/relationships/image" Target="../media/image18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Relationship Id="rId6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20.png"/><Relationship Id="rId5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70900" y="416575"/>
            <a:ext cx="4786800" cy="4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Hello Gardeners!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Since we cannot be together to plant our garden at school, why not make our own digital gardens at home!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We are going to be using a tool called “Square Foot Gardening” to plan and plant a garden today. First, let’s figure out what that is? </a:t>
            </a:r>
            <a:r>
              <a:rPr lang="en"/>
              <a:t> </a:t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5345725" y="720975"/>
            <a:ext cx="3253200" cy="3358800"/>
          </a:xfrm>
          <a:prstGeom prst="sun">
            <a:avLst>
              <a:gd fmla="val 25000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2CC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" name="Google Shape;128;p22"/>
          <p:cNvGraphicFramePr/>
          <p:nvPr/>
        </p:nvGraphicFramePr>
        <p:xfrm>
          <a:off x="1107400" y="1367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{41C54A47-11C9-4193-A2DD-B654C0D157E0}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1183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83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83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9" name="Google Shape;129;p22"/>
          <p:cNvSpPr txBox="1"/>
          <p:nvPr/>
        </p:nvSpPr>
        <p:spPr>
          <a:xfrm>
            <a:off x="2458025" y="0"/>
            <a:ext cx="4791300" cy="6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Impact"/>
                <a:ea typeface="Impact"/>
                <a:cs typeface="Impact"/>
                <a:sym typeface="Impact"/>
              </a:rPr>
              <a:t>Your Imaginary Garden</a:t>
            </a:r>
            <a:endParaRPr sz="33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30" name="Google Shape;130;p22"/>
          <p:cNvSpPr txBox="1"/>
          <p:nvPr/>
        </p:nvSpPr>
        <p:spPr>
          <a:xfrm>
            <a:off x="326025" y="597625"/>
            <a:ext cx="8638800" cy="6612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Copy and paste the plants</a:t>
            </a:r>
            <a:r>
              <a:rPr lang="en" sz="1700"/>
              <a:t> you want in your garden from the next few slides! </a:t>
            </a:r>
            <a:r>
              <a:rPr lang="en" sz="1700" u="sng"/>
              <a:t>You must have at least one (1) of each plant part in your garden.</a:t>
            </a:r>
            <a:r>
              <a:rPr lang="en" sz="1700"/>
              <a:t> Have fun and be creative!</a:t>
            </a:r>
            <a:endParaRPr sz="17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AD1DC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type="title"/>
          </p:nvPr>
        </p:nvSpPr>
        <p:spPr>
          <a:xfrm>
            <a:off x="3833700" y="336375"/>
            <a:ext cx="1476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ROOTS</a:t>
            </a:r>
            <a:endParaRPr/>
          </a:p>
        </p:txBody>
      </p:sp>
      <p:pic>
        <p:nvPicPr>
          <p:cNvPr id="136" name="Google Shape;136;p23"/>
          <p:cNvPicPr preferRelativeResize="0"/>
          <p:nvPr/>
        </p:nvPicPr>
        <p:blipFill rotWithShape="1">
          <a:blip r:embed="rId3">
            <a:alphaModFix/>
          </a:blip>
          <a:srcRect b="5311" l="0" r="0" t="0"/>
          <a:stretch/>
        </p:blipFill>
        <p:spPr>
          <a:xfrm>
            <a:off x="448125" y="1362075"/>
            <a:ext cx="2623575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5750" y="1362075"/>
            <a:ext cx="2623587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83377" y="1362075"/>
            <a:ext cx="2674021" cy="241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EAD3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/>
          <p:nvPr/>
        </p:nvSpPr>
        <p:spPr>
          <a:xfrm>
            <a:off x="3865650" y="217350"/>
            <a:ext cx="1412700" cy="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STEMS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144" name="Google Shape;14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3000" y="1455575"/>
            <a:ext cx="2433950" cy="223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8350" y="1448963"/>
            <a:ext cx="2433950" cy="2245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9DAF8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/>
          <p:nvPr/>
        </p:nvSpPr>
        <p:spPr>
          <a:xfrm>
            <a:off x="3765600" y="271675"/>
            <a:ext cx="1612800" cy="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LEAVES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151" name="Google Shape;15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9975" y="498925"/>
            <a:ext cx="2291025" cy="2072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2176" y="2772390"/>
            <a:ext cx="2446425" cy="2201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29775" y="330875"/>
            <a:ext cx="2163033" cy="228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0375" y="2875000"/>
            <a:ext cx="2291025" cy="2136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93575" y="2802037"/>
            <a:ext cx="2446425" cy="228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D2E9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/>
          <p:nvPr>
            <p:ph type="title"/>
          </p:nvPr>
        </p:nvSpPr>
        <p:spPr>
          <a:xfrm>
            <a:off x="3523500" y="300150"/>
            <a:ext cx="2097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FLOWERS </a:t>
            </a:r>
            <a:endParaRPr/>
          </a:p>
        </p:txBody>
      </p:sp>
      <p:pic>
        <p:nvPicPr>
          <p:cNvPr id="161" name="Google Shape;16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875" y="685275"/>
            <a:ext cx="2308400" cy="208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3987" y="1533650"/>
            <a:ext cx="2308400" cy="2076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20100" y="469487"/>
            <a:ext cx="2308400" cy="2102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20100" y="2772500"/>
            <a:ext cx="2391309" cy="220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7875" y="2825025"/>
            <a:ext cx="2308400" cy="2152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FE2F3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/>
          <p:nvPr>
            <p:ph type="title"/>
          </p:nvPr>
        </p:nvSpPr>
        <p:spPr>
          <a:xfrm>
            <a:off x="3930900" y="263925"/>
            <a:ext cx="1248900" cy="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FRUIT </a:t>
            </a:r>
            <a:endParaRPr/>
          </a:p>
        </p:txBody>
      </p:sp>
      <p:pic>
        <p:nvPicPr>
          <p:cNvPr id="171" name="Google Shape;17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88250"/>
            <a:ext cx="2291575" cy="211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4975" y="1547285"/>
            <a:ext cx="2291575" cy="2048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97550" y="1095375"/>
            <a:ext cx="3152775" cy="14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97550" y="2840450"/>
            <a:ext cx="31623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2840444"/>
            <a:ext cx="2291575" cy="2123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4CCCC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/>
          <p:nvPr>
            <p:ph type="title"/>
          </p:nvPr>
        </p:nvSpPr>
        <p:spPr>
          <a:xfrm>
            <a:off x="3822300" y="253775"/>
            <a:ext cx="149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SEEDS </a:t>
            </a:r>
            <a:endParaRPr/>
          </a:p>
        </p:txBody>
      </p:sp>
      <p:pic>
        <p:nvPicPr>
          <p:cNvPr id="181" name="Google Shape;18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4330" y="1006188"/>
            <a:ext cx="2287975" cy="21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1775" y="3295800"/>
            <a:ext cx="3152775" cy="14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67025" y="3310088"/>
            <a:ext cx="31623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42263" y="963451"/>
            <a:ext cx="2411825" cy="22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422050" y="194700"/>
            <a:ext cx="8299908" cy="4553172"/>
          </a:xfrm>
          <a:prstGeom prst="cloud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type="ctrTitle"/>
          </p:nvPr>
        </p:nvSpPr>
        <p:spPr>
          <a:xfrm>
            <a:off x="844050" y="1318850"/>
            <a:ext cx="7455900" cy="293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/>
              <a:t>What are some things we need to think about when planting seeds in the garden? 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/>
          <p:nvPr/>
        </p:nvSpPr>
        <p:spPr>
          <a:xfrm>
            <a:off x="4237899" y="-1"/>
            <a:ext cx="4906116" cy="3124224"/>
          </a:xfrm>
          <a:prstGeom prst="irregularSeal1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200" y="622800"/>
            <a:ext cx="3581400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451200" y="3745625"/>
            <a:ext cx="40446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These seeds were planted too close together! Eek! </a:t>
            </a:r>
            <a:endParaRPr sz="2400"/>
          </a:p>
        </p:txBody>
      </p:sp>
      <p:sp>
        <p:nvSpPr>
          <p:cNvPr id="69" name="Google Shape;69;p15"/>
          <p:cNvSpPr txBox="1"/>
          <p:nvPr/>
        </p:nvSpPr>
        <p:spPr>
          <a:xfrm>
            <a:off x="5509850" y="211050"/>
            <a:ext cx="3247200" cy="13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Space is a big thing we need to think about! 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 txBox="1"/>
          <p:nvPr/>
        </p:nvSpPr>
        <p:spPr>
          <a:xfrm>
            <a:off x="4495800" y="2892725"/>
            <a:ext cx="4821900" cy="24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>
                <a:solidFill>
                  <a:schemeClr val="dk1"/>
                </a:solidFill>
              </a:rPr>
              <a:t>Plant your seeds </a:t>
            </a:r>
            <a:r>
              <a:rPr b="1" lang="en" sz="1900" u="sng">
                <a:solidFill>
                  <a:schemeClr val="dk1"/>
                </a:solidFill>
              </a:rPr>
              <a:t>too close </a:t>
            </a:r>
            <a:r>
              <a:rPr b="1" lang="en" sz="1900">
                <a:solidFill>
                  <a:schemeClr val="dk1"/>
                </a:solidFill>
              </a:rPr>
              <a:t>and they will have to fight for sunlight, water, and nutrients. This might make them small or sick!</a:t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>
                <a:solidFill>
                  <a:schemeClr val="dk1"/>
                </a:solidFill>
              </a:rPr>
              <a:t>Plant your seeds </a:t>
            </a:r>
            <a:r>
              <a:rPr b="1" lang="en" sz="1900" u="sng">
                <a:solidFill>
                  <a:schemeClr val="dk1"/>
                </a:solidFill>
              </a:rPr>
              <a:t>too far apart</a:t>
            </a:r>
            <a:r>
              <a:rPr b="1" lang="en" sz="1900">
                <a:solidFill>
                  <a:schemeClr val="dk1"/>
                </a:solidFill>
              </a:rPr>
              <a:t> and you could be wasting space.</a:t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/>
        </p:nvSpPr>
        <p:spPr>
          <a:xfrm>
            <a:off x="5162325" y="398550"/>
            <a:ext cx="3204900" cy="1829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chemeClr val="dk1"/>
                </a:solidFill>
              </a:rPr>
              <a:t>Gardeners sometimes use a tool called </a:t>
            </a:r>
            <a:r>
              <a:rPr lang="en" sz="2100" u="sng">
                <a:solidFill>
                  <a:schemeClr val="dk1"/>
                </a:solidFill>
              </a:rPr>
              <a:t>Square Foot Gardening</a:t>
            </a:r>
            <a:r>
              <a:rPr lang="en" sz="2100">
                <a:solidFill>
                  <a:schemeClr val="dk1"/>
                </a:solidFill>
              </a:rPr>
              <a:t> to plant just the right amount of seeds.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987326" cy="332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5046" y="370725"/>
            <a:ext cx="4402050" cy="44020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/>
          <p:nvPr/>
        </p:nvSpPr>
        <p:spPr>
          <a:xfrm>
            <a:off x="163000" y="2789076"/>
            <a:ext cx="4582008" cy="2354400"/>
          </a:xfrm>
          <a:prstGeom prst="cloud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/>
        </p:nvSpPr>
        <p:spPr>
          <a:xfrm>
            <a:off x="437050" y="3184875"/>
            <a:ext cx="4308000" cy="9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Gardeners divide their beds </a:t>
            </a:r>
            <a:r>
              <a:rPr lang="en" sz="2400">
                <a:solidFill>
                  <a:schemeClr val="dk1"/>
                </a:solidFill>
              </a:rPr>
              <a:t> into perfect 1 foot boxes using wood or string and plant inside of those boxes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A9999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8"/>
          <p:cNvPicPr preferRelativeResize="0"/>
          <p:nvPr/>
        </p:nvPicPr>
        <p:blipFill rotWithShape="1">
          <a:blip r:embed="rId3">
            <a:alphaModFix/>
          </a:blip>
          <a:srcRect b="5311" l="0" r="0" t="0"/>
          <a:stretch/>
        </p:blipFill>
        <p:spPr>
          <a:xfrm>
            <a:off x="355400" y="1865553"/>
            <a:ext cx="2417675" cy="216617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 txBox="1"/>
          <p:nvPr/>
        </p:nvSpPr>
        <p:spPr>
          <a:xfrm>
            <a:off x="352038" y="1865554"/>
            <a:ext cx="22821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5850" y="2210450"/>
            <a:ext cx="3152775" cy="14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75625" y="1854926"/>
            <a:ext cx="2417675" cy="218742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/>
          <p:nvPr/>
        </p:nvSpPr>
        <p:spPr>
          <a:xfrm>
            <a:off x="3075625" y="1947000"/>
            <a:ext cx="21666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graphicFrame>
        <p:nvGraphicFramePr>
          <p:cNvPr id="93" name="Google Shape;93;p18"/>
          <p:cNvGraphicFramePr/>
          <p:nvPr/>
        </p:nvGraphicFramePr>
        <p:xfrm>
          <a:off x="173725" y="8827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{41C54A47-11C9-4193-A2DD-B654C0D157E0}</a:tableStyleId>
              </a:tblPr>
              <a:tblGrid>
                <a:gridCol w="2700150"/>
                <a:gridCol w="2796800"/>
                <a:gridCol w="3372050"/>
              </a:tblGrid>
              <a:tr h="3631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/>
                        <a:t>16 tiny carrots</a:t>
                      </a:r>
                      <a:endParaRPr sz="2700"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/>
                        <a:t>Or 4 lettuce plants</a:t>
                      </a:r>
                      <a:endParaRPr sz="2700"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Or 1 giant pumpkin-- but it’s so big it takes up two squares!</a:t>
                      </a:r>
                      <a:endParaRPr sz="2200"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94" name="Google Shape;94;p18"/>
          <p:cNvSpPr txBox="1"/>
          <p:nvPr/>
        </p:nvSpPr>
        <p:spPr>
          <a:xfrm>
            <a:off x="1119075" y="199225"/>
            <a:ext cx="6978300" cy="7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Inside of those 1 foot boxes, you can fit</a:t>
            </a:r>
            <a:r>
              <a:rPr lang="en" sz="2800"/>
              <a:t>...</a:t>
            </a:r>
            <a:r>
              <a:rPr lang="en" sz="2800"/>
              <a:t>.</a:t>
            </a:r>
            <a:endParaRPr sz="2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EAD3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" name="Google Shape;99;p19"/>
          <p:cNvGraphicFramePr/>
          <p:nvPr/>
        </p:nvGraphicFramePr>
        <p:xfrm>
          <a:off x="952500" y="1933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{41C54A47-11C9-4193-A2DD-B654C0D157E0}</a:tableStyleId>
              </a:tblPr>
              <a:tblGrid>
                <a:gridCol w="7239000"/>
              </a:tblGrid>
              <a:tr h="2702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0" name="Google Shape;100;p19"/>
          <p:cNvSpPr txBox="1"/>
          <p:nvPr/>
        </p:nvSpPr>
        <p:spPr>
          <a:xfrm>
            <a:off x="952500" y="377275"/>
            <a:ext cx="72390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Let’s get you set up with your own garden bed. </a:t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Imagine that this rectangle is your bed</a:t>
            </a:r>
            <a:endParaRPr sz="3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EAD3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/>
        </p:nvSpPr>
        <p:spPr>
          <a:xfrm>
            <a:off x="844050" y="415175"/>
            <a:ext cx="7455900" cy="8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First, we want to divide up our garden plot into those perfect 1 foot squares. 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6990825" y="4636425"/>
            <a:ext cx="3133200" cy="8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Hint: </a:t>
            </a:r>
            <a:r>
              <a:rPr lang="en" u="sng"/>
              <a:t>6x3 </a:t>
            </a:r>
            <a:r>
              <a:rPr lang="en" u="sng"/>
              <a:t>=? </a:t>
            </a:r>
            <a:endParaRPr u="sng"/>
          </a:p>
        </p:txBody>
      </p:sp>
      <p:graphicFrame>
        <p:nvGraphicFramePr>
          <p:cNvPr id="107" name="Google Shape;107;p20"/>
          <p:cNvGraphicFramePr/>
          <p:nvPr/>
        </p:nvGraphicFramePr>
        <p:xfrm>
          <a:off x="952500" y="1492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{41C54A47-11C9-4193-A2DD-B654C0D157E0}</a:tableStyleId>
              </a:tblPr>
              <a:tblGrid>
                <a:gridCol w="7239000"/>
              </a:tblGrid>
              <a:tr h="2702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8" name="Google Shape;108;p20"/>
          <p:cNvSpPr txBox="1"/>
          <p:nvPr/>
        </p:nvSpPr>
        <p:spPr>
          <a:xfrm>
            <a:off x="1755750" y="2064650"/>
            <a:ext cx="5632500" cy="13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</a:rPr>
              <a:t>If this rectangle is 6 feet long and 3 feet wide. Can you figure out how many 1 foot squares we can fit? 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9" name="Google Shape;109;p20"/>
          <p:cNvCxnSpPr/>
          <p:nvPr/>
        </p:nvCxnSpPr>
        <p:spPr>
          <a:xfrm>
            <a:off x="708088" y="1548425"/>
            <a:ext cx="36300" cy="2589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10" name="Google Shape;110;p20"/>
          <p:cNvSpPr txBox="1"/>
          <p:nvPr/>
        </p:nvSpPr>
        <p:spPr>
          <a:xfrm>
            <a:off x="27100" y="2571738"/>
            <a:ext cx="7173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3 feet</a:t>
            </a:r>
            <a:endParaRPr sz="2300"/>
          </a:p>
        </p:txBody>
      </p:sp>
      <p:cxnSp>
        <p:nvCxnSpPr>
          <p:cNvPr id="111" name="Google Shape;111;p20"/>
          <p:cNvCxnSpPr/>
          <p:nvPr/>
        </p:nvCxnSpPr>
        <p:spPr>
          <a:xfrm>
            <a:off x="976950" y="4406438"/>
            <a:ext cx="7190100" cy="18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12" name="Google Shape;112;p20"/>
          <p:cNvSpPr txBox="1"/>
          <p:nvPr/>
        </p:nvSpPr>
        <p:spPr>
          <a:xfrm>
            <a:off x="4128300" y="4455300"/>
            <a:ext cx="887400" cy="3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6</a:t>
            </a:r>
            <a:r>
              <a:rPr lang="en" sz="2000"/>
              <a:t> feet</a:t>
            </a:r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EAD3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/>
        </p:nvSpPr>
        <p:spPr>
          <a:xfrm>
            <a:off x="27100" y="2571738"/>
            <a:ext cx="7173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3 feet</a:t>
            </a:r>
            <a:endParaRPr sz="2300"/>
          </a:p>
        </p:txBody>
      </p:sp>
      <p:cxnSp>
        <p:nvCxnSpPr>
          <p:cNvPr id="118" name="Google Shape;118;p21"/>
          <p:cNvCxnSpPr/>
          <p:nvPr/>
        </p:nvCxnSpPr>
        <p:spPr>
          <a:xfrm>
            <a:off x="708088" y="1548425"/>
            <a:ext cx="36300" cy="2589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19" name="Google Shape;119;p21"/>
          <p:cNvCxnSpPr/>
          <p:nvPr/>
        </p:nvCxnSpPr>
        <p:spPr>
          <a:xfrm>
            <a:off x="976950" y="4406438"/>
            <a:ext cx="7190100" cy="18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20" name="Google Shape;120;p21"/>
          <p:cNvSpPr txBox="1"/>
          <p:nvPr/>
        </p:nvSpPr>
        <p:spPr>
          <a:xfrm>
            <a:off x="4128300" y="4455300"/>
            <a:ext cx="887400" cy="3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6 feet</a:t>
            </a:r>
            <a:endParaRPr sz="2000"/>
          </a:p>
        </p:txBody>
      </p:sp>
      <p:graphicFrame>
        <p:nvGraphicFramePr>
          <p:cNvPr id="121" name="Google Shape;121;p21"/>
          <p:cNvGraphicFramePr/>
          <p:nvPr/>
        </p:nvGraphicFramePr>
        <p:xfrm>
          <a:off x="952500" y="1302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{41C54A47-11C9-4193-A2DD-B654C0D157E0}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94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4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4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2" name="Google Shape;122;p21"/>
          <p:cNvSpPr/>
          <p:nvPr/>
        </p:nvSpPr>
        <p:spPr>
          <a:xfrm>
            <a:off x="3622200" y="0"/>
            <a:ext cx="1738638" cy="1738638"/>
          </a:xfrm>
          <a:prstGeom prst="irregularSeal1">
            <a:avLst/>
          </a:prstGeom>
          <a:solidFill>
            <a:srgbClr val="D5A6B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1"/>
          <p:cNvSpPr txBox="1"/>
          <p:nvPr/>
        </p:nvSpPr>
        <p:spPr>
          <a:xfrm>
            <a:off x="3955800" y="346675"/>
            <a:ext cx="12324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16!</a:t>
            </a:r>
            <a:endParaRPr sz="5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